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4"/>
    <p:restoredTop sz="94673"/>
  </p:normalViewPr>
  <p:slideViewPr>
    <p:cSldViewPr snapToGrid="0">
      <p:cViewPr varScale="1">
        <p:scale>
          <a:sx n="116" d="100"/>
          <a:sy n="116" d="100"/>
        </p:scale>
        <p:origin x="22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7C9AD-8319-5646-862E-1FABFE459ADA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B1A26-4DFE-FB42-AC2C-BF6C2B8D0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150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BB1A26-4DFE-FB42-AC2C-BF6C2B8D011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038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FC361-AC82-4745-A938-1D2042ED73B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912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F9F0-65C1-8176-9E86-E5DB2DCB1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770AB-A23D-70C6-9999-9B0E91437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BAA1-62F7-CE79-3BA4-7861F3ED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D472F-EBE9-2183-B601-3433DB59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329E6-785A-B87B-236E-70BA7A88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310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EB24D-C26D-CEF2-64AB-C0E79BE3C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9BED3C-B6F4-8075-5F18-D9BEB80FA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4970F-E6F1-4501-9938-CAC64FA56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69668-9462-F35E-C99E-FC1318A2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91DEE-A20E-3411-BD85-959A75DD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13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2E413-A972-5090-8790-E7EC95A52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3D7FE-2B3A-2278-D831-07EB3AE619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1DCD-B712-89EE-3FE2-361136F7F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C8DA2-AE18-9BE5-77C7-03A40E526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7967-0AC1-440C-6881-8452A4D8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71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EECA-8A22-1B23-7299-86D72F06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7CA79-C22F-97E2-4C87-D54979331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2E44F-BB5C-C486-FE4F-CA70B268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BD79-808B-157C-1FAB-1386719D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4D9F9-C13D-74FC-76E5-D98B35F04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836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ABB68-72A2-C2C0-C847-B266FE4C2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4826F-D333-171B-C12C-963F13E7B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DBB53-B0C1-301D-6BB8-A7C563057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38ADC-57F2-9B3B-9A46-8028854C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EBC05-C2A2-8271-AFFE-21025CEE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52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8436D-DD19-50B9-A759-089E72679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FE62C-735D-B1BD-152D-F244CFC22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3CDB3-C9F5-D01E-1D68-6969EFD0C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42072-8AC0-6B20-7004-34959F4B2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D620-8A9D-0C14-F7D9-1A5E2E450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8FB42-2955-6634-C9A8-478194EF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73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8417-C3F3-A147-FCD6-05DC07495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5A396-E230-1A00-9890-B4E960BB0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191B0-517F-5EDA-8FE8-831BA9609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3270C1-B398-1809-2BE3-86FF47301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714E5-AFCB-06C6-EF1A-301211953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92C35-394E-29CB-AD5C-CB533114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991B7-45A3-E6D8-7A87-5B01B941F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CA2FA-14E4-B85B-63C9-14FDFEF5E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04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3585-B948-5571-C240-FBD7EB9E5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3225-B79F-47FA-718B-6B5F308E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9C8F8-12EF-78E4-D0E3-1393B4F71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63F20-F630-9E9E-E992-FCE5738C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28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991C19-A00D-9B6C-4505-641E2D46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9BD6C-252D-A931-0A28-99742983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750EEE-A111-865D-263B-A582F11A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67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56FE-986F-4853-E0D1-C6EFFC5F6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446F-E6D2-2B75-6055-04A6E1A57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0C124-87D9-A517-6844-FE481997F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81463-158D-9A64-23CE-E19FE3D17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8F547-E0F4-33C3-40B2-A2D2E58A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D4ACB-BF0A-FF46-9D2F-21A360965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66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3981-3E7C-4914-CB6B-5D7D6EFB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72676C-2A44-0D9A-5923-AA2BA0DC6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06C108-5AD6-6DE7-0673-36218911E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7F432-6795-B21C-2BCB-C5C822C3A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3B39F-D467-4D5B-8589-31341C70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B9B95E-A3D5-9E6A-10AA-359F47E58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76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C9FDB-88D3-7989-8D1E-2B53273FD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A3B0A-AA06-3F66-70F3-06E7E20C2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19F9-B14E-594E-2B1B-5A7941F4B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3F2C4-BAC5-E048-9F1B-4B57722A0D68}" type="datetimeFigureOut">
              <a:rPr lang="en-GB" smtClean="0"/>
              <a:t>30/03/2023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F0BA5-8202-9EA7-FC0E-BF78280AB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15AD1-66AD-52A4-A2BD-7B9B67C0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68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jpeg"/><Relationship Id="rId10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9DEB1D-277F-DC17-03D5-352119985D95}"/>
              </a:ext>
            </a:extLst>
          </p:cNvPr>
          <p:cNvGrpSpPr/>
          <p:nvPr/>
        </p:nvGrpSpPr>
        <p:grpSpPr>
          <a:xfrm>
            <a:off x="0" y="-1"/>
            <a:ext cx="10952051" cy="6858001"/>
            <a:chOff x="0" y="-1"/>
            <a:chExt cx="10952051" cy="6858001"/>
          </a:xfrm>
        </p:grpSpPr>
        <p:pic>
          <p:nvPicPr>
            <p:cNvPr id="5" name="Picture 4" descr="Chart, line chart&#10;&#10;Description automatically generated">
              <a:extLst>
                <a:ext uri="{FF2B5EF4-FFF2-40B4-BE49-F238E27FC236}">
                  <a16:creationId xmlns:a16="http://schemas.microsoft.com/office/drawing/2014/main" id="{AEAF2486-51DC-045F-BAC6-624C91DA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3428999"/>
              <a:ext cx="10408312" cy="3429001"/>
            </a:xfrm>
            <a:prstGeom prst="rect">
              <a:avLst/>
            </a:prstGeom>
          </p:spPr>
        </p:pic>
        <p:pic>
          <p:nvPicPr>
            <p:cNvPr id="7" name="Picture 6" descr="Chart, line chart&#10;&#10;Description automatically generated">
              <a:extLst>
                <a:ext uri="{FF2B5EF4-FFF2-40B4-BE49-F238E27FC236}">
                  <a16:creationId xmlns:a16="http://schemas.microsoft.com/office/drawing/2014/main" id="{C0AD3C56-2AA9-2D0C-9B88-9F9CB5BAB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-1"/>
              <a:ext cx="10408312" cy="3429001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609815E-A3AB-E062-485C-087411424CEE}"/>
                </a:ext>
              </a:extLst>
            </p:cNvPr>
            <p:cNvSpPr txBox="1"/>
            <p:nvPr/>
          </p:nvSpPr>
          <p:spPr>
            <a:xfrm>
              <a:off x="10408312" y="1252834"/>
              <a:ext cx="543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089B68B-C1ED-A5F9-C5CC-FD120C1FD274}"/>
                </a:ext>
              </a:extLst>
            </p:cNvPr>
            <p:cNvSpPr txBox="1"/>
            <p:nvPr/>
          </p:nvSpPr>
          <p:spPr>
            <a:xfrm>
              <a:off x="10408312" y="4912667"/>
              <a:ext cx="543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A8A12D-BB22-AD8E-D01E-C172755D36FF}"/>
                </a:ext>
              </a:extLst>
            </p:cNvPr>
            <p:cNvSpPr txBox="1"/>
            <p:nvPr/>
          </p:nvSpPr>
          <p:spPr>
            <a:xfrm>
              <a:off x="1919122" y="107080"/>
              <a:ext cx="65700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 series of data related to bike-sharing and COVID in New York City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789176F-93F0-B3B6-D9EC-213FC191F81D}"/>
                </a:ext>
              </a:extLst>
            </p:cNvPr>
            <p:cNvSpPr txBox="1"/>
            <p:nvPr/>
          </p:nvSpPr>
          <p:spPr>
            <a:xfrm>
              <a:off x="1522514" y="3566376"/>
              <a:ext cx="58839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 series of data related to bike-sharing and COVID in Boston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4817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9F6646F-5EF5-CD6C-B361-2AA780EFD275}"/>
              </a:ext>
            </a:extLst>
          </p:cNvPr>
          <p:cNvGrpSpPr/>
          <p:nvPr/>
        </p:nvGrpSpPr>
        <p:grpSpPr>
          <a:xfrm>
            <a:off x="116557" y="727362"/>
            <a:ext cx="11958886" cy="4488873"/>
            <a:chOff x="-1" y="0"/>
            <a:chExt cx="11721756" cy="4399864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6196A898-5831-AC9C-5C35-E7DBA17AF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0670" y="0"/>
              <a:ext cx="2931085" cy="439986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6" name="Picture 5" descr="Map&#10;&#10;Description automatically generated">
              <a:extLst>
                <a:ext uri="{FF2B5EF4-FFF2-40B4-BE49-F238E27FC236}">
                  <a16:creationId xmlns:a16="http://schemas.microsoft.com/office/drawing/2014/main" id="{1945E67D-A76C-B3E5-5F73-349BFD732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9585" y="0"/>
              <a:ext cx="2931085" cy="439986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9" name="Picture 8" descr="Map&#10;&#10;Description automatically generated">
              <a:extLst>
                <a:ext uri="{FF2B5EF4-FFF2-40B4-BE49-F238E27FC236}">
                  <a16:creationId xmlns:a16="http://schemas.microsoft.com/office/drawing/2014/main" id="{1C0EE211-9451-2607-0D0D-0329CDAE2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9146" y="0"/>
              <a:ext cx="2929792" cy="439986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11" name="Picture 10" descr="Map&#10;&#10;Description automatically generated">
              <a:extLst>
                <a:ext uri="{FF2B5EF4-FFF2-40B4-BE49-F238E27FC236}">
                  <a16:creationId xmlns:a16="http://schemas.microsoft.com/office/drawing/2014/main" id="{5E46ADD1-0F92-52C5-4A58-5591EC56E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" y="0"/>
              <a:ext cx="2931085" cy="4399864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EC810A3-FA65-0F94-4289-94CEE1C2DAC5}"/>
                </a:ext>
              </a:extLst>
            </p:cNvPr>
            <p:cNvSpPr txBox="1"/>
            <p:nvPr/>
          </p:nvSpPr>
          <p:spPr>
            <a:xfrm>
              <a:off x="2387991" y="3938199"/>
              <a:ext cx="543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EEED69-EECC-6D8F-7DA0-B201F52179C9}"/>
                </a:ext>
              </a:extLst>
            </p:cNvPr>
            <p:cNvSpPr txBox="1"/>
            <p:nvPr/>
          </p:nvSpPr>
          <p:spPr>
            <a:xfrm>
              <a:off x="5297203" y="3938199"/>
              <a:ext cx="5613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4C45A8DC-B7E6-AC3F-C2EB-F307445F553C}"/>
                </a:ext>
              </a:extLst>
            </p:cNvPr>
            <p:cNvSpPr txBox="1"/>
            <p:nvPr/>
          </p:nvSpPr>
          <p:spPr>
            <a:xfrm>
              <a:off x="8274277" y="3938199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03FE31C2-A586-FC2E-6114-B40607B6D9A8}"/>
                </a:ext>
              </a:extLst>
            </p:cNvPr>
            <p:cNvSpPr txBox="1"/>
            <p:nvPr/>
          </p:nvSpPr>
          <p:spPr>
            <a:xfrm>
              <a:off x="11153703" y="3938199"/>
              <a:ext cx="5613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539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E201B822-7241-B020-34D8-871D7B9AA645}"/>
              </a:ext>
            </a:extLst>
          </p:cNvPr>
          <p:cNvGrpSpPr/>
          <p:nvPr/>
        </p:nvGrpSpPr>
        <p:grpSpPr>
          <a:xfrm>
            <a:off x="-1" y="0"/>
            <a:ext cx="12469813" cy="6858000"/>
            <a:chOff x="2251946" y="1501231"/>
            <a:chExt cx="8946640" cy="4920367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4F22753E-983B-3984-D2E6-436353202C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51946" y="3977690"/>
              <a:ext cx="2854617" cy="2425937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49737E4-AA1B-3FE7-F3C8-68413476D24F}"/>
                </a:ext>
              </a:extLst>
            </p:cNvPr>
            <p:cNvGrpSpPr/>
            <p:nvPr/>
          </p:nvGrpSpPr>
          <p:grpSpPr>
            <a:xfrm>
              <a:off x="5096416" y="1505518"/>
              <a:ext cx="6102170" cy="2458136"/>
              <a:chOff x="5096416" y="1505518"/>
              <a:chExt cx="6102170" cy="2458136"/>
            </a:xfrm>
          </p:grpSpPr>
          <p:pic>
            <p:nvPicPr>
              <p:cNvPr id="18" name="Picture 17" descr="Diagram&#10;&#10;Description automatically generated with medium confidence">
                <a:extLst>
                  <a:ext uri="{FF2B5EF4-FFF2-40B4-BE49-F238E27FC236}">
                    <a16:creationId xmlns:a16="http://schemas.microsoft.com/office/drawing/2014/main" id="{BCAE7164-B9EB-3037-3985-EA4C5F19C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777"/>
              <a:stretch/>
            </p:blipFill>
            <p:spPr>
              <a:xfrm>
                <a:off x="8028147" y="1505518"/>
                <a:ext cx="3170439" cy="2440165"/>
              </a:xfrm>
              <a:prstGeom prst="rect">
                <a:avLst/>
              </a:prstGeom>
            </p:spPr>
          </p:pic>
          <p:pic>
            <p:nvPicPr>
              <p:cNvPr id="19" name="Picture 18" descr="Map&#10;&#10;Description automatically generated with medium confidence">
                <a:extLst>
                  <a:ext uri="{FF2B5EF4-FFF2-40B4-BE49-F238E27FC236}">
                    <a16:creationId xmlns:a16="http://schemas.microsoft.com/office/drawing/2014/main" id="{0CB03560-D9D5-4E46-4717-C4E18FF176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96416" y="1505518"/>
                <a:ext cx="2701247" cy="2458136"/>
              </a:xfrm>
              <a:prstGeom prst="rect">
                <a:avLst/>
              </a:prstGeom>
            </p:spPr>
          </p:pic>
          <p:pic>
            <p:nvPicPr>
              <p:cNvPr id="4" name="Picture 2" descr="Compass logo icon north arrow orienteering Vector Image">
                <a:extLst>
                  <a:ext uri="{FF2B5EF4-FFF2-40B4-BE49-F238E27FC236}">
                    <a16:creationId xmlns:a16="http://schemas.microsoft.com/office/drawing/2014/main" id="{C1B36C93-4BB2-CDC6-A286-312EE9F2878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00" t="16945" r="18500" b="24722"/>
              <a:stretch/>
            </p:blipFill>
            <p:spPr bwMode="auto">
              <a:xfrm>
                <a:off x="5213391" y="1679408"/>
                <a:ext cx="420114" cy="4181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FCA16F-7268-90C3-6C15-0F682F0FA636}"/>
                  </a:ext>
                </a:extLst>
              </p:cNvPr>
              <p:cNvSpPr txBox="1"/>
              <p:nvPr/>
            </p:nvSpPr>
            <p:spPr>
              <a:xfrm>
                <a:off x="7182680" y="1540766"/>
                <a:ext cx="201888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NYC local Moran’s I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87B8CDC-9C82-3C40-E40D-0E3EEB7345DB}"/>
                  </a:ext>
                </a:extLst>
              </p:cNvPr>
              <p:cNvSpPr txBox="1"/>
              <p:nvPr/>
            </p:nvSpPr>
            <p:spPr>
              <a:xfrm>
                <a:off x="8392522" y="3686655"/>
                <a:ext cx="164936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LISA Significance Map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57039D6-D4BE-8EF5-1186-E576BBA1C968}"/>
                  </a:ext>
                </a:extLst>
              </p:cNvPr>
              <p:cNvSpPr txBox="1"/>
              <p:nvPr/>
            </p:nvSpPr>
            <p:spPr>
              <a:xfrm>
                <a:off x="5513164" y="3686655"/>
                <a:ext cx="132235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LISA Cluster Map</a:t>
                </a: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748051FA-AF1F-45CB-F9AD-45BD0B7907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EFEFEF"/>
                  </a:clrFrom>
                  <a:clrTo>
                    <a:srgbClr val="EFEFEF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8974" b="89744" l="4040" r="89899">
                            <a14:foregroundMark x1="4040" y1="25641" x2="4040" y2="25641"/>
                            <a14:foregroundMark x1="4040" y1="37179" x2="4040" y2="37179"/>
                            <a14:foregroundMark x1="14141" y1="17949" x2="14141" y2="17949"/>
                            <a14:foregroundMark x1="41414" y1="20513" x2="41414" y2="20513"/>
                            <a14:foregroundMark x1="69697" y1="34615" x2="69697" y2="34615"/>
                            <a14:foregroundMark x1="74242" y1="24359" x2="74242" y2="24359"/>
                            <a14:foregroundMark x1="78788" y1="23077" x2="78788" y2="23077"/>
                            <a14:foregroundMark x1="80808" y1="32051" x2="80808" y2="32051"/>
                            <a14:foregroundMark x1="74747" y1="21795" x2="74747" y2="21795"/>
                            <a14:foregroundMark x1="9091" y1="24359" x2="9091" y2="24359"/>
                            <a14:foregroundMark x1="15657" y1="33333" x2="15657" y2="33333"/>
                            <a14:foregroundMark x1="28788" y1="34615" x2="28788" y2="34615"/>
                            <a14:foregroundMark x1="26768" y1="21795" x2="26768" y2="21795"/>
                            <a14:foregroundMark x1="22222" y1="21795" x2="22222" y2="21795"/>
                            <a14:foregroundMark x1="79798" y1="73077" x2="79798" y2="73077"/>
                            <a14:foregroundMark x1="86364" y1="69231" x2="86364" y2="69231"/>
                            <a14:foregroundMark x1="40909" y1="56410" x2="40909" y2="56410"/>
                            <a14:foregroundMark x1="41919" y1="56410" x2="41919" y2="5641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506968" y="3679279"/>
                <a:ext cx="712370" cy="280631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D7363D0-E2DA-F45F-FA47-76684B32DBAF}"/>
                  </a:ext>
                </a:extLst>
              </p:cNvPr>
              <p:cNvSpPr txBox="1"/>
              <p:nvPr/>
            </p:nvSpPr>
            <p:spPr>
              <a:xfrm>
                <a:off x="10393619" y="1521712"/>
                <a:ext cx="5613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F6369DC-98DB-DE24-9687-3C4230F1B405}"/>
                  </a:ext>
                </a:extLst>
              </p:cNvPr>
              <p:cNvSpPr/>
              <p:nvPr/>
            </p:nvSpPr>
            <p:spPr>
              <a:xfrm>
                <a:off x="5096416" y="1505518"/>
                <a:ext cx="5858938" cy="2458136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F164EA3-1423-BA58-AFDC-B8BB4367E87D}"/>
                </a:ext>
              </a:extLst>
            </p:cNvPr>
            <p:cNvGrpSpPr/>
            <p:nvPr/>
          </p:nvGrpSpPr>
          <p:grpSpPr>
            <a:xfrm>
              <a:off x="5005427" y="3963462"/>
              <a:ext cx="5994857" cy="2458136"/>
              <a:chOff x="5774100" y="4399864"/>
              <a:chExt cx="5994857" cy="2458136"/>
            </a:xfrm>
          </p:grpSpPr>
          <p:pic>
            <p:nvPicPr>
              <p:cNvPr id="16" name="Picture 15" descr="Map&#10;&#10;Description automatically generated">
                <a:extLst>
                  <a:ext uri="{FF2B5EF4-FFF2-40B4-BE49-F238E27FC236}">
                    <a16:creationId xmlns:a16="http://schemas.microsoft.com/office/drawing/2014/main" id="{FA5A585A-7EDE-CB83-4CFC-37F1C5938D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774100" y="4399865"/>
                <a:ext cx="3012547" cy="2440165"/>
              </a:xfrm>
              <a:prstGeom prst="rect">
                <a:avLst/>
              </a:prstGeom>
            </p:spPr>
          </p:pic>
          <p:pic>
            <p:nvPicPr>
              <p:cNvPr id="17" name="Picture 16" descr="Map&#10;&#10;Description automatically generated">
                <a:extLst>
                  <a:ext uri="{FF2B5EF4-FFF2-40B4-BE49-F238E27FC236}">
                    <a16:creationId xmlns:a16="http://schemas.microsoft.com/office/drawing/2014/main" id="{553F6D15-6766-6CD2-3A81-3D4F72542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59169" y="4399864"/>
                <a:ext cx="2994065" cy="2440165"/>
              </a:xfrm>
              <a:prstGeom prst="rect">
                <a:avLst/>
              </a:prstGeom>
            </p:spPr>
          </p:pic>
          <p:pic>
            <p:nvPicPr>
              <p:cNvPr id="5" name="Picture 2" descr="Compass logo icon north arrow orienteering Vector Image">
                <a:extLst>
                  <a:ext uri="{FF2B5EF4-FFF2-40B4-BE49-F238E27FC236}">
                    <a16:creationId xmlns:a16="http://schemas.microsoft.com/office/drawing/2014/main" id="{06E37F68-DFCC-E398-DFDF-68A06654FF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00" t="16945" r="18500" b="24722"/>
              <a:stretch/>
            </p:blipFill>
            <p:spPr bwMode="auto">
              <a:xfrm>
                <a:off x="6004591" y="4573754"/>
                <a:ext cx="420114" cy="4181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81FDECC-4509-2372-4DC0-6C372E8D2AFD}"/>
                  </a:ext>
                </a:extLst>
              </p:cNvPr>
              <p:cNvSpPr txBox="1"/>
              <p:nvPr/>
            </p:nvSpPr>
            <p:spPr>
              <a:xfrm>
                <a:off x="7696252" y="4414092"/>
                <a:ext cx="218079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Boston local Moran’s I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33BEBC-0859-90F2-9F6A-B32FD651416D}"/>
                  </a:ext>
                </a:extLst>
              </p:cNvPr>
              <p:cNvSpPr txBox="1"/>
              <p:nvPr/>
            </p:nvSpPr>
            <p:spPr>
              <a:xfrm>
                <a:off x="6703207" y="6581001"/>
                <a:ext cx="164936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LISA Significance Map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6BFB720-32DE-42A4-E4F8-576D4C21CD96}"/>
                  </a:ext>
                </a:extLst>
              </p:cNvPr>
              <p:cNvSpPr txBox="1"/>
              <p:nvPr/>
            </p:nvSpPr>
            <p:spPr>
              <a:xfrm>
                <a:off x="9755981" y="6581001"/>
                <a:ext cx="132235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LISA Cluster Map</a:t>
                </a:r>
              </a:p>
            </p:txBody>
          </p:sp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DF65E9F-A867-3E7C-6CDC-096D373BC2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EFEFEF"/>
                  </a:clrFrom>
                  <a:clrTo>
                    <a:srgbClr val="EFEFEF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8974" b="89744" l="4040" r="89899">
                            <a14:foregroundMark x1="4040" y1="25641" x2="4040" y2="25641"/>
                            <a14:foregroundMark x1="4040" y1="37179" x2="4040" y2="37179"/>
                            <a14:foregroundMark x1="14141" y1="17949" x2="14141" y2="17949"/>
                            <a14:foregroundMark x1="41414" y1="20513" x2="41414" y2="20513"/>
                            <a14:foregroundMark x1="69697" y1="34615" x2="69697" y2="34615"/>
                            <a14:foregroundMark x1="74242" y1="24359" x2="74242" y2="24359"/>
                            <a14:foregroundMark x1="78788" y1="23077" x2="78788" y2="23077"/>
                            <a14:foregroundMark x1="80808" y1="32051" x2="80808" y2="32051"/>
                            <a14:foregroundMark x1="74747" y1="21795" x2="74747" y2="21795"/>
                            <a14:foregroundMark x1="9091" y1="24359" x2="9091" y2="24359"/>
                            <a14:foregroundMark x1="15657" y1="33333" x2="15657" y2="33333"/>
                            <a14:foregroundMark x1="28788" y1="34615" x2="28788" y2="34615"/>
                            <a14:foregroundMark x1="26768" y1="21795" x2="26768" y2="21795"/>
                            <a14:foregroundMark x1="22222" y1="21795" x2="22222" y2="21795"/>
                            <a14:foregroundMark x1="79798" y1="73077" x2="79798" y2="73077"/>
                            <a14:foregroundMark x1="86364" y1="69231" x2="86364" y2="69231"/>
                            <a14:foregroundMark x1="40909" y1="56410" x2="40909" y2="56410"/>
                            <a14:foregroundMark x1="41919" y1="56410" x2="41919" y2="5641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291316" y="6573625"/>
                <a:ext cx="712370" cy="280631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FC82133-2B34-34DD-8FAC-96AB61045338}"/>
                  </a:ext>
                </a:extLst>
              </p:cNvPr>
              <p:cNvSpPr txBox="1"/>
              <p:nvPr/>
            </p:nvSpPr>
            <p:spPr>
              <a:xfrm>
                <a:off x="11207585" y="4416058"/>
                <a:ext cx="5613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(d)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FC2BD50-12F3-2C5D-606F-D381F7FD9962}"/>
                  </a:ext>
                </a:extLst>
              </p:cNvPr>
              <p:cNvSpPr/>
              <p:nvPr/>
            </p:nvSpPr>
            <p:spPr>
              <a:xfrm>
                <a:off x="5866840" y="4399864"/>
                <a:ext cx="5858938" cy="2458136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1FD6D21-DCFE-0657-4D6C-E47787094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30800" y="1505518"/>
              <a:ext cx="2757609" cy="2495153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6DE3FA6-DEE4-6313-305E-1B8947256508}"/>
                </a:ext>
              </a:extLst>
            </p:cNvPr>
            <p:cNvSpPr/>
            <p:nvPr/>
          </p:nvSpPr>
          <p:spPr>
            <a:xfrm>
              <a:off x="2395170" y="1501231"/>
              <a:ext cx="2701246" cy="2458136"/>
            </a:xfrm>
            <a:prstGeom prst="rect">
              <a:avLst/>
            </a:prstGeom>
            <a:noFill/>
            <a:ln w="95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77CBE1E-1C08-2FA5-424A-1200BF7B88AE}"/>
                </a:ext>
              </a:extLst>
            </p:cNvPr>
            <p:cNvSpPr/>
            <p:nvPr/>
          </p:nvSpPr>
          <p:spPr>
            <a:xfrm>
              <a:off x="2395170" y="3959718"/>
              <a:ext cx="2701246" cy="2458136"/>
            </a:xfrm>
            <a:prstGeom prst="rect">
              <a:avLst/>
            </a:prstGeom>
            <a:noFill/>
            <a:ln w="95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B68CA22-FDA8-3860-AC3C-EFB3E1052B62}"/>
                </a:ext>
              </a:extLst>
            </p:cNvPr>
            <p:cNvSpPr txBox="1"/>
            <p:nvPr/>
          </p:nvSpPr>
          <p:spPr>
            <a:xfrm>
              <a:off x="2779974" y="3417669"/>
              <a:ext cx="223971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NYC Universal Moran’s I (-0.219)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5C7624-632A-AFA9-601C-3F8E598ED845}"/>
                </a:ext>
              </a:extLst>
            </p:cNvPr>
            <p:cNvSpPr txBox="1"/>
            <p:nvPr/>
          </p:nvSpPr>
          <p:spPr>
            <a:xfrm>
              <a:off x="2749517" y="5795109"/>
              <a:ext cx="23006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Boston Universal Moran’s I (0.188)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127E2D-4AD0-FCCC-3BEF-FEBAA8EAA96F}"/>
                </a:ext>
              </a:extLst>
            </p:cNvPr>
            <p:cNvSpPr txBox="1"/>
            <p:nvPr/>
          </p:nvSpPr>
          <p:spPr>
            <a:xfrm>
              <a:off x="4523470" y="1521712"/>
              <a:ext cx="543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E36C744-64CE-23EB-6CF0-5852A9DBD56C}"/>
                </a:ext>
              </a:extLst>
            </p:cNvPr>
            <p:cNvSpPr txBox="1"/>
            <p:nvPr/>
          </p:nvSpPr>
          <p:spPr>
            <a:xfrm>
              <a:off x="4523470" y="3973403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403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E8896DA-C549-2414-3F65-29BDFCF18D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48"/>
          <a:stretch/>
        </p:blipFill>
        <p:spPr>
          <a:xfrm>
            <a:off x="380999" y="788201"/>
            <a:ext cx="11430001" cy="6069799"/>
          </a:xfrm>
          <a:prstGeom prst="rect">
            <a:avLst/>
          </a:prstGeom>
          <a:noFill/>
          <a:ln w="12700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19B724-10AF-5CEE-CAD6-B7FC57DB298E}"/>
              </a:ext>
            </a:extLst>
          </p:cNvPr>
          <p:cNvSpPr txBox="1"/>
          <p:nvPr/>
        </p:nvSpPr>
        <p:spPr>
          <a:xfrm>
            <a:off x="6095999" y="507469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0E1544-F7E2-85DB-08FB-2345007F00FB}"/>
              </a:ext>
            </a:extLst>
          </p:cNvPr>
          <p:cNvSpPr txBox="1"/>
          <p:nvPr/>
        </p:nvSpPr>
        <p:spPr>
          <a:xfrm>
            <a:off x="2241176" y="507469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4C1D55-0CC8-6B37-E7A6-41697B4B7ED6}"/>
              </a:ext>
            </a:extLst>
          </p:cNvPr>
          <p:cNvSpPr txBox="1"/>
          <p:nvPr/>
        </p:nvSpPr>
        <p:spPr>
          <a:xfrm>
            <a:off x="9897035" y="507469"/>
            <a:ext cx="298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68A4FE-1D34-C28E-B77F-43E4FD227EAD}"/>
              </a:ext>
            </a:extLst>
          </p:cNvPr>
          <p:cNvSpPr txBox="1"/>
          <p:nvPr/>
        </p:nvSpPr>
        <p:spPr>
          <a:xfrm>
            <a:off x="266014" y="9620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C7F26-84D9-DA73-DEAC-1F154EC8A457}"/>
              </a:ext>
            </a:extLst>
          </p:cNvPr>
          <p:cNvSpPr txBox="1"/>
          <p:nvPr/>
        </p:nvSpPr>
        <p:spPr>
          <a:xfrm>
            <a:off x="266014" y="154926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F23387-A400-AAF9-5143-ED190D16F0AB}"/>
              </a:ext>
            </a:extLst>
          </p:cNvPr>
          <p:cNvSpPr txBox="1"/>
          <p:nvPr/>
        </p:nvSpPr>
        <p:spPr>
          <a:xfrm>
            <a:off x="266014" y="27236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807A82-ACF2-986D-B6CE-5F24FFB98C47}"/>
              </a:ext>
            </a:extLst>
          </p:cNvPr>
          <p:cNvSpPr txBox="1"/>
          <p:nvPr/>
        </p:nvSpPr>
        <p:spPr>
          <a:xfrm>
            <a:off x="266014" y="21364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C1FAA9-FF83-22C2-8FA0-A2AB7510B2D8}"/>
              </a:ext>
            </a:extLst>
          </p:cNvPr>
          <p:cNvSpPr txBox="1"/>
          <p:nvPr/>
        </p:nvSpPr>
        <p:spPr>
          <a:xfrm>
            <a:off x="266014" y="33108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C9F57-DB45-A4F3-923A-485D696B536F}"/>
              </a:ext>
            </a:extLst>
          </p:cNvPr>
          <p:cNvSpPr txBox="1"/>
          <p:nvPr/>
        </p:nvSpPr>
        <p:spPr>
          <a:xfrm>
            <a:off x="266014" y="389805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935BAC-948D-8720-7E56-83CDC95FCAC6}"/>
              </a:ext>
            </a:extLst>
          </p:cNvPr>
          <p:cNvSpPr txBox="1"/>
          <p:nvPr/>
        </p:nvSpPr>
        <p:spPr>
          <a:xfrm>
            <a:off x="266014" y="448525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B868B5-B745-E6EA-8CC6-1187943A54C9}"/>
              </a:ext>
            </a:extLst>
          </p:cNvPr>
          <p:cNvSpPr txBox="1"/>
          <p:nvPr/>
        </p:nvSpPr>
        <p:spPr>
          <a:xfrm>
            <a:off x="266014" y="50724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E1E466-30D9-9DB0-3C09-AE05F6E17F10}"/>
              </a:ext>
            </a:extLst>
          </p:cNvPr>
          <p:cNvSpPr txBox="1"/>
          <p:nvPr/>
        </p:nvSpPr>
        <p:spPr>
          <a:xfrm>
            <a:off x="266014" y="565964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7F9178-DDDA-1E5A-E5D7-2E05BEB215FE}"/>
              </a:ext>
            </a:extLst>
          </p:cNvPr>
          <p:cNvSpPr txBox="1"/>
          <p:nvPr/>
        </p:nvSpPr>
        <p:spPr>
          <a:xfrm>
            <a:off x="266014" y="624684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82F271-A24B-7277-63F3-F3A4CD017966}"/>
              </a:ext>
            </a:extLst>
          </p:cNvPr>
          <p:cNvSpPr txBox="1"/>
          <p:nvPr/>
        </p:nvSpPr>
        <p:spPr>
          <a:xfrm>
            <a:off x="266014" y="207818"/>
            <a:ext cx="1154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York City 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332813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68C1BAD2-DCD0-A48E-DC0B-861B23CC4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41"/>
          <a:stretch/>
        </p:blipFill>
        <p:spPr>
          <a:xfrm>
            <a:off x="433083" y="853944"/>
            <a:ext cx="11328664" cy="60040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FC6EF-CF89-8986-0BC2-F6CBE5A25F68}"/>
              </a:ext>
            </a:extLst>
          </p:cNvPr>
          <p:cNvSpPr txBox="1"/>
          <p:nvPr/>
        </p:nvSpPr>
        <p:spPr>
          <a:xfrm>
            <a:off x="266014" y="10790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E49FB-6F56-3103-15A9-623A3A6A88B8}"/>
              </a:ext>
            </a:extLst>
          </p:cNvPr>
          <p:cNvSpPr txBox="1"/>
          <p:nvPr/>
        </p:nvSpPr>
        <p:spPr>
          <a:xfrm>
            <a:off x="266014" y="16662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03CFE-2A83-884C-5D1D-2B91F6900911}"/>
              </a:ext>
            </a:extLst>
          </p:cNvPr>
          <p:cNvSpPr txBox="1"/>
          <p:nvPr/>
        </p:nvSpPr>
        <p:spPr>
          <a:xfrm>
            <a:off x="266014" y="28406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7FF677-9B0C-A2F1-9C83-ED46549FA067}"/>
              </a:ext>
            </a:extLst>
          </p:cNvPr>
          <p:cNvSpPr txBox="1"/>
          <p:nvPr/>
        </p:nvSpPr>
        <p:spPr>
          <a:xfrm>
            <a:off x="266014" y="22534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4F472-7C12-73D1-B1C6-E36A55E021A4}"/>
              </a:ext>
            </a:extLst>
          </p:cNvPr>
          <p:cNvSpPr txBox="1"/>
          <p:nvPr/>
        </p:nvSpPr>
        <p:spPr>
          <a:xfrm>
            <a:off x="266014" y="342781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27C6DF-2FA8-87F1-7CEF-B00303F2F5E6}"/>
              </a:ext>
            </a:extLst>
          </p:cNvPr>
          <p:cNvSpPr txBox="1"/>
          <p:nvPr/>
        </p:nvSpPr>
        <p:spPr>
          <a:xfrm>
            <a:off x="266014" y="40150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EF1B39-B986-9E41-723E-DBF7C63E25E3}"/>
              </a:ext>
            </a:extLst>
          </p:cNvPr>
          <p:cNvSpPr txBox="1"/>
          <p:nvPr/>
        </p:nvSpPr>
        <p:spPr>
          <a:xfrm>
            <a:off x="266014" y="460221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E95ED-A6FE-3823-2659-B9EF79153F69}"/>
              </a:ext>
            </a:extLst>
          </p:cNvPr>
          <p:cNvSpPr txBox="1"/>
          <p:nvPr/>
        </p:nvSpPr>
        <p:spPr>
          <a:xfrm>
            <a:off x="266014" y="518941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8F3F5-038B-5451-DC82-06125AE56B23}"/>
              </a:ext>
            </a:extLst>
          </p:cNvPr>
          <p:cNvSpPr txBox="1"/>
          <p:nvPr/>
        </p:nvSpPr>
        <p:spPr>
          <a:xfrm>
            <a:off x="266014" y="57766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422840-42AE-D63B-ADAB-96C2589795B7}"/>
              </a:ext>
            </a:extLst>
          </p:cNvPr>
          <p:cNvSpPr txBox="1"/>
          <p:nvPr/>
        </p:nvSpPr>
        <p:spPr>
          <a:xfrm>
            <a:off x="266014" y="63638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D4BCAA-D174-7F72-0582-4286BC2F89A1}"/>
              </a:ext>
            </a:extLst>
          </p:cNvPr>
          <p:cNvSpPr txBox="1"/>
          <p:nvPr/>
        </p:nvSpPr>
        <p:spPr>
          <a:xfrm>
            <a:off x="6095999" y="569012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16F0DA-F6D4-C2DB-D3A7-F8F0855CBB2F}"/>
              </a:ext>
            </a:extLst>
          </p:cNvPr>
          <p:cNvSpPr txBox="1"/>
          <p:nvPr/>
        </p:nvSpPr>
        <p:spPr>
          <a:xfrm>
            <a:off x="2241176" y="569012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03B6B5-4834-74B4-FE1D-BE0E797E1E65}"/>
              </a:ext>
            </a:extLst>
          </p:cNvPr>
          <p:cNvSpPr txBox="1"/>
          <p:nvPr/>
        </p:nvSpPr>
        <p:spPr>
          <a:xfrm>
            <a:off x="9897035" y="569012"/>
            <a:ext cx="298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A6E1CC-B03C-686B-6475-C388C2D0AF2A}"/>
              </a:ext>
            </a:extLst>
          </p:cNvPr>
          <p:cNvSpPr txBox="1"/>
          <p:nvPr/>
        </p:nvSpPr>
        <p:spPr>
          <a:xfrm>
            <a:off x="266014" y="276794"/>
            <a:ext cx="1154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Boston area 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1984582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0D6CD1B-71CB-8E41-46B5-436B50BFD39F}"/>
              </a:ext>
            </a:extLst>
          </p:cNvPr>
          <p:cNvGrpSpPr/>
          <p:nvPr/>
        </p:nvGrpSpPr>
        <p:grpSpPr>
          <a:xfrm>
            <a:off x="122569" y="1299989"/>
            <a:ext cx="11946861" cy="4483865"/>
            <a:chOff x="0" y="308472"/>
            <a:chExt cx="9136267" cy="3429000"/>
          </a:xfrm>
        </p:grpSpPr>
        <p:pic>
          <p:nvPicPr>
            <p:cNvPr id="5" name="Picture 4" descr="Map&#10;&#10;Description automatically generated">
              <a:extLst>
                <a:ext uri="{FF2B5EF4-FFF2-40B4-BE49-F238E27FC236}">
                  <a16:creationId xmlns:a16="http://schemas.microsoft.com/office/drawing/2014/main" id="{8E89C0C1-DDE0-CBFE-6BB2-389EF96DB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1948" y="308472"/>
              <a:ext cx="2284319" cy="3429000"/>
            </a:xfrm>
            <a:prstGeom prst="rect">
              <a:avLst/>
            </a:prstGeom>
          </p:spPr>
        </p:pic>
        <p:pic>
          <p:nvPicPr>
            <p:cNvPr id="7" name="Picture 6" descr="Map&#10;&#10;Description automatically generated">
              <a:extLst>
                <a:ext uri="{FF2B5EF4-FFF2-40B4-BE49-F238E27FC236}">
                  <a16:creationId xmlns:a16="http://schemas.microsoft.com/office/drawing/2014/main" id="{CF34E2F6-6E87-6B83-8F16-D209CAA21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67629" y="308472"/>
              <a:ext cx="2284319" cy="3429000"/>
            </a:xfrm>
            <a:prstGeom prst="rect">
              <a:avLst/>
            </a:prstGeom>
          </p:spPr>
        </p:pic>
        <p:pic>
          <p:nvPicPr>
            <p:cNvPr id="13" name="Picture 12" descr="Map&#10;&#10;Description automatically generated">
              <a:extLst>
                <a:ext uri="{FF2B5EF4-FFF2-40B4-BE49-F238E27FC236}">
                  <a16:creationId xmlns:a16="http://schemas.microsoft.com/office/drawing/2014/main" id="{1D108E3A-B737-75C6-7FE0-3E96250F4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83310" y="308472"/>
              <a:ext cx="2284319" cy="3429000"/>
            </a:xfrm>
            <a:prstGeom prst="rect">
              <a:avLst/>
            </a:prstGeom>
          </p:spPr>
        </p:pic>
        <p:pic>
          <p:nvPicPr>
            <p:cNvPr id="15" name="Picture 14" descr="Map&#10;&#10;Description automatically generated">
              <a:extLst>
                <a:ext uri="{FF2B5EF4-FFF2-40B4-BE49-F238E27FC236}">
                  <a16:creationId xmlns:a16="http://schemas.microsoft.com/office/drawing/2014/main" id="{55427C30-8B5B-4801-F20F-3711614AB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308472"/>
              <a:ext cx="2283311" cy="3429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B2518D-5846-2A17-E84F-56B6C04A2E4C}"/>
                </a:ext>
              </a:extLst>
            </p:cNvPr>
            <p:cNvSpPr txBox="1"/>
            <p:nvPr/>
          </p:nvSpPr>
          <p:spPr>
            <a:xfrm>
              <a:off x="1800739" y="3337362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36596F-D5C0-DFFB-DA13-7F1703DF3372}"/>
                </a:ext>
              </a:extLst>
            </p:cNvPr>
            <p:cNvSpPr txBox="1"/>
            <p:nvPr/>
          </p:nvSpPr>
          <p:spPr>
            <a:xfrm>
              <a:off x="4084552" y="333736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3C0D9EC-0306-AD2D-5847-A240291AE1E6}"/>
                </a:ext>
              </a:extLst>
            </p:cNvPr>
            <p:cNvSpPr txBox="1"/>
            <p:nvPr/>
          </p:nvSpPr>
          <p:spPr>
            <a:xfrm>
              <a:off x="6369377" y="333736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DE6D0E1-668F-DBF2-7DE7-B8DFFD731519}"/>
                </a:ext>
              </a:extLst>
            </p:cNvPr>
            <p:cNvSpPr txBox="1"/>
            <p:nvPr/>
          </p:nvSpPr>
          <p:spPr>
            <a:xfrm>
              <a:off x="8653190" y="333736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4274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139</Words>
  <Application>Microsoft Macintosh PowerPoint</Application>
  <PresentationFormat>Widescreen</PresentationFormat>
  <Paragraphs>54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Zonghe</dc:creator>
  <cp:lastModifiedBy>Ma Zonghe</cp:lastModifiedBy>
  <cp:revision>17</cp:revision>
  <dcterms:created xsi:type="dcterms:W3CDTF">2023-03-29T21:31:34Z</dcterms:created>
  <dcterms:modified xsi:type="dcterms:W3CDTF">2023-03-30T09:32:37Z</dcterms:modified>
</cp:coreProperties>
</file>

<file path=docProps/thumbnail.jpeg>
</file>